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7"/>
  </p:notesMasterIdLst>
  <p:handoutMasterIdLst>
    <p:handoutMasterId r:id="rId18"/>
  </p:handoutMasterIdLst>
  <p:sldIdLst>
    <p:sldId id="457" r:id="rId3"/>
    <p:sldId id="493" r:id="rId4"/>
    <p:sldId id="494" r:id="rId5"/>
    <p:sldId id="495" r:id="rId6"/>
    <p:sldId id="498" r:id="rId7"/>
    <p:sldId id="496" r:id="rId8"/>
    <p:sldId id="499" r:id="rId9"/>
    <p:sldId id="500" r:id="rId10"/>
    <p:sldId id="501" r:id="rId11"/>
    <p:sldId id="502" r:id="rId12"/>
    <p:sldId id="503" r:id="rId13"/>
    <p:sldId id="505" r:id="rId14"/>
    <p:sldId id="506" r:id="rId15"/>
    <p:sldId id="497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D2D69"/>
    <a:srgbClr val="B4BB45"/>
    <a:srgbClr val="92262E"/>
    <a:srgbClr val="FA300E"/>
    <a:srgbClr val="8D26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CF1AB2-1976-4502-BF36-3FF5EA218861}" styleName="Styl pośredni 4 — Ak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Styl jasny 3 — Ak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101" d="100"/>
          <a:sy n="101" d="100"/>
        </p:scale>
        <p:origin x="1872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9BCE0C-CD74-4A59-802C-6D2F8C15331A}" type="datetimeFigureOut">
              <a:rPr lang="pl-PL" smtClean="0"/>
              <a:t>2018-02-28</a:t>
            </a:fld>
            <a:endParaRPr lang="pl-PL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8501B-77B5-4365-9881-C6E19A3C1E42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51456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4FDEA8-CBB8-46CC-9562-028963DBC55A}" type="datetimeFigureOut">
              <a:rPr lang="pl-PL" smtClean="0"/>
              <a:t>2018-02-28</a:t>
            </a:fld>
            <a:endParaRPr lang="pl-PL" dirty="0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 dirty="0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8BD8E7-1312-41F3-99C4-6DA5AF891969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92084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838200" y="1600200"/>
            <a:ext cx="10515600" cy="2240280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838200" y="3854659"/>
            <a:ext cx="10515600" cy="1143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  <a:endParaRPr lang="pl-PL" dirty="0"/>
          </a:p>
        </p:txBody>
      </p:sp>
      <p:sp>
        <p:nvSpPr>
          <p:cNvPr id="7" name="Prostokąt 6"/>
          <p:cNvSpPr/>
          <p:nvPr userDrawn="1"/>
        </p:nvSpPr>
        <p:spPr>
          <a:xfrm>
            <a:off x="838200" y="1208868"/>
            <a:ext cx="10515600" cy="5344332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7988627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ymbol zastępczy obrazu 2"/>
          <p:cNvSpPr>
            <a:spLocks noGrp="1"/>
          </p:cNvSpPr>
          <p:nvPr>
            <p:ph type="pic" idx="1"/>
          </p:nvPr>
        </p:nvSpPr>
        <p:spPr>
          <a:xfrm>
            <a:off x="0" y="197966"/>
            <a:ext cx="8101584" cy="6391585"/>
          </a:xfrm>
          <a:prstGeom prst="rect">
            <a:avLst/>
          </a:prstGeo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B051EF6F-9BDC-4B66-A867-7348FF901BE0}"/>
              </a:ext>
            </a:extLst>
          </p:cNvPr>
          <p:cNvSpPr/>
          <p:nvPr userDrawn="1"/>
        </p:nvSpPr>
        <p:spPr>
          <a:xfrm>
            <a:off x="8153400" y="271772"/>
            <a:ext cx="4038600" cy="247973"/>
          </a:xfrm>
          <a:prstGeom prst="rect">
            <a:avLst/>
          </a:pr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532813" y="4591761"/>
            <a:ext cx="3125787" cy="158044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dirty="0"/>
              <a:t>Edytuj style wzorca tekstu</a:t>
            </a:r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532813" y="1714500"/>
            <a:ext cx="3125787" cy="2877260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1593708E-0F14-4933-804E-377745AC9E3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19295" y="197966"/>
            <a:ext cx="1172705" cy="824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24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 z obraz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533400" y="5270639"/>
            <a:ext cx="11125200" cy="5715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  <a:endParaRPr lang="pl-PL" dirty="0"/>
          </a:p>
        </p:txBody>
      </p:sp>
      <p:sp>
        <p:nvSpPr>
          <p:cNvPr id="9" name="Symbol zastępczy obrazu 2"/>
          <p:cNvSpPr>
            <a:spLocks noGrp="1"/>
          </p:cNvSpPr>
          <p:nvPr>
            <p:ph type="pic" idx="10"/>
          </p:nvPr>
        </p:nvSpPr>
        <p:spPr>
          <a:xfrm>
            <a:off x="121919" y="232471"/>
            <a:ext cx="4023360" cy="4745736"/>
          </a:xfrm>
          <a:prstGeom prst="rect">
            <a:avLst/>
          </a:prstGeo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  <p:sp>
        <p:nvSpPr>
          <p:cNvPr id="13" name="Symbol zastępczy obrazu 2"/>
          <p:cNvSpPr>
            <a:spLocks noGrp="1"/>
          </p:cNvSpPr>
          <p:nvPr>
            <p:ph type="pic" idx="11"/>
          </p:nvPr>
        </p:nvSpPr>
        <p:spPr>
          <a:xfrm>
            <a:off x="4145279" y="232471"/>
            <a:ext cx="4023360" cy="4745737"/>
          </a:xfrm>
          <a:prstGeom prst="rect">
            <a:avLst/>
          </a:prstGeo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  <p:sp>
        <p:nvSpPr>
          <p:cNvPr id="14" name="Symbol zastępczy obrazu 2"/>
          <p:cNvSpPr>
            <a:spLocks noGrp="1"/>
          </p:cNvSpPr>
          <p:nvPr>
            <p:ph type="pic" idx="12"/>
          </p:nvPr>
        </p:nvSpPr>
        <p:spPr>
          <a:xfrm>
            <a:off x="8168639" y="232471"/>
            <a:ext cx="4023360" cy="4745736"/>
          </a:xfrm>
          <a:prstGeom prst="rect">
            <a:avLst/>
          </a:prstGeo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dirty="0"/>
              <a:t>Kliknij ikonę, aby dodać obraz</a:t>
            </a:r>
          </a:p>
        </p:txBody>
      </p:sp>
    </p:spTree>
    <p:extLst>
      <p:ext uri="{BB962C8B-B14F-4D97-AF65-F5344CB8AC3E}">
        <p14:creationId xmlns:p14="http://schemas.microsoft.com/office/powerpoint/2010/main" val="14637454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87459" y="255717"/>
            <a:ext cx="10507850" cy="1143000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87458" y="1549826"/>
            <a:ext cx="10507852" cy="48393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73B13-AED5-406E-98F7-D1C3D267887A}" type="datetime1">
              <a:rPr lang="pl-PL" smtClean="0"/>
              <a:t>2018-02-28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pl-PL" smtClean="0"/>
              <a:t>‹#›</a:t>
            </a:fld>
            <a:endParaRPr lang="pl-PL" dirty="0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059335A8-1A97-427D-AB2F-19446D1C6C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88299" y="302211"/>
            <a:ext cx="1172705" cy="824558"/>
          </a:xfrm>
          <a:prstGeom prst="rect">
            <a:avLst/>
          </a:prstGeom>
        </p:spPr>
      </p:pic>
      <p:cxnSp>
        <p:nvCxnSpPr>
          <p:cNvPr id="12" name="Łącznik prosty 11">
            <a:extLst>
              <a:ext uri="{FF2B5EF4-FFF2-40B4-BE49-F238E27FC236}">
                <a16:creationId xmlns:a16="http://schemas.microsoft.com/office/drawing/2014/main" id="{AA35A1D8-B2F8-411A-8877-DFE7B0FE39B4}"/>
              </a:ext>
            </a:extLst>
          </p:cNvPr>
          <p:cNvCxnSpPr/>
          <p:nvPr userDrawn="1"/>
        </p:nvCxnSpPr>
        <p:spPr>
          <a:xfrm>
            <a:off x="387458" y="255717"/>
            <a:ext cx="0" cy="1143000"/>
          </a:xfrm>
          <a:prstGeom prst="line">
            <a:avLst/>
          </a:prstGeom>
          <a:ln w="476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244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/>
          <p:cNvSpPr/>
          <p:nvPr userDrawn="1"/>
        </p:nvSpPr>
        <p:spPr>
          <a:xfrm>
            <a:off x="304800" y="304800"/>
            <a:ext cx="11582400" cy="6248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2514600"/>
            <a:ext cx="10515600" cy="27432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400" spc="-50" baseline="0">
                <a:solidFill>
                  <a:schemeClr val="bg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5257800"/>
            <a:ext cx="10515600" cy="914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F902AAF7-0998-41AC-A635-F9BE542F07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19295" y="259958"/>
            <a:ext cx="1172705" cy="824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7780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7061" y="232837"/>
            <a:ext cx="10512234" cy="1143000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Kliknij, aby edytować styl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507061" y="1574901"/>
            <a:ext cx="4495800" cy="446227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5226172" y="1574901"/>
            <a:ext cx="4495800" cy="446227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 dirty="0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A1C79-4FC1-4899-B5E3-139D440BDD56}" type="datetime1">
              <a:rPr lang="pl-PL" smtClean="0"/>
              <a:t>2018-02-28</a:t>
            </a:fld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pl-PL" smtClean="0"/>
              <a:t>‹#›</a:t>
            </a:fld>
            <a:endParaRPr lang="pl-PL" dirty="0"/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DDDC820D-BC0C-4012-BBEC-31910970EA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19295" y="347019"/>
            <a:ext cx="1172705" cy="824558"/>
          </a:xfrm>
          <a:prstGeom prst="rect">
            <a:avLst/>
          </a:prstGeom>
        </p:spPr>
      </p:pic>
      <p:cxnSp>
        <p:nvCxnSpPr>
          <p:cNvPr id="10" name="Łącznik prosty 9">
            <a:extLst>
              <a:ext uri="{FF2B5EF4-FFF2-40B4-BE49-F238E27FC236}">
                <a16:creationId xmlns:a16="http://schemas.microsoft.com/office/drawing/2014/main" id="{8C117DA8-5681-495E-8C24-DF370B5FABDA}"/>
              </a:ext>
            </a:extLst>
          </p:cNvPr>
          <p:cNvCxnSpPr/>
          <p:nvPr userDrawn="1"/>
        </p:nvCxnSpPr>
        <p:spPr>
          <a:xfrm>
            <a:off x="495944" y="255717"/>
            <a:ext cx="0" cy="11430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Łącznik prosty 10">
            <a:extLst>
              <a:ext uri="{FF2B5EF4-FFF2-40B4-BE49-F238E27FC236}">
                <a16:creationId xmlns:a16="http://schemas.microsoft.com/office/drawing/2014/main" id="{D921C073-04EF-4E70-A1AD-D1A090B177FC}"/>
              </a:ext>
            </a:extLst>
          </p:cNvPr>
          <p:cNvCxnSpPr/>
          <p:nvPr userDrawn="1"/>
        </p:nvCxnSpPr>
        <p:spPr>
          <a:xfrm>
            <a:off x="507061" y="232837"/>
            <a:ext cx="0" cy="1143000"/>
          </a:xfrm>
          <a:prstGeom prst="line">
            <a:avLst/>
          </a:prstGeom>
          <a:ln w="476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4567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46127" y="207683"/>
            <a:ext cx="10673168" cy="1143000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Kliknij, aby edytować styl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346127" y="1586518"/>
            <a:ext cx="4498848" cy="6858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346127" y="2335299"/>
            <a:ext cx="4498848" cy="369025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991279" y="1586518"/>
            <a:ext cx="4498848" cy="6858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991279" y="2335299"/>
            <a:ext cx="4498848" cy="369025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 dirty="0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5BD38-3DD0-4A47-8E61-1A77EB0B41D5}" type="datetime1">
              <a:rPr lang="pl-PL" smtClean="0"/>
              <a:t>2018-02-28</a:t>
            </a:fld>
            <a:endParaRPr lang="pl-PL" dirty="0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pl-PL" smtClean="0"/>
              <a:t>‹#›</a:t>
            </a:fld>
            <a:endParaRPr lang="pl-PL" dirty="0"/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A9A21A62-0656-4566-B251-14CE1FDC6BF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19295" y="304912"/>
            <a:ext cx="1172705" cy="824558"/>
          </a:xfrm>
          <a:prstGeom prst="rect">
            <a:avLst/>
          </a:prstGeom>
        </p:spPr>
      </p:pic>
      <p:cxnSp>
        <p:nvCxnSpPr>
          <p:cNvPr id="12" name="Łącznik prosty 11">
            <a:extLst>
              <a:ext uri="{FF2B5EF4-FFF2-40B4-BE49-F238E27FC236}">
                <a16:creationId xmlns:a16="http://schemas.microsoft.com/office/drawing/2014/main" id="{218A80E8-EC79-438D-8C03-E9E5C1EA2D90}"/>
              </a:ext>
            </a:extLst>
          </p:cNvPr>
          <p:cNvCxnSpPr/>
          <p:nvPr userDrawn="1"/>
        </p:nvCxnSpPr>
        <p:spPr>
          <a:xfrm>
            <a:off x="356462" y="240219"/>
            <a:ext cx="0" cy="11430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Łącznik prosty 12">
            <a:extLst>
              <a:ext uri="{FF2B5EF4-FFF2-40B4-BE49-F238E27FC236}">
                <a16:creationId xmlns:a16="http://schemas.microsoft.com/office/drawing/2014/main" id="{E5F5B65E-29CB-4F41-A227-6F0DFE0CBA65}"/>
              </a:ext>
            </a:extLst>
          </p:cNvPr>
          <p:cNvCxnSpPr/>
          <p:nvPr userDrawn="1"/>
        </p:nvCxnSpPr>
        <p:spPr>
          <a:xfrm>
            <a:off x="356462" y="240219"/>
            <a:ext cx="0" cy="1143000"/>
          </a:xfrm>
          <a:prstGeom prst="line">
            <a:avLst/>
          </a:prstGeom>
          <a:ln w="476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790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74287" y="271220"/>
            <a:ext cx="10436520" cy="1143000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Kliknij, aby edytować styl</a:t>
            </a:r>
            <a:endParaRPr lang="pl-PL" dirty="0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F991A-7151-40A7-B209-631941C948A0}" type="datetime1">
              <a:rPr lang="pl-PL" smtClean="0"/>
              <a:t>2018-02-28</a:t>
            </a:fld>
            <a:endParaRPr lang="pl-PL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pl-PL" smtClean="0"/>
              <a:t>‹#›</a:t>
            </a:fld>
            <a:endParaRPr lang="pl-PL" dirty="0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F8E306B1-A671-4401-81A3-2F97A3A2AC0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26305" y="364208"/>
            <a:ext cx="1172705" cy="824558"/>
          </a:xfrm>
          <a:prstGeom prst="rect">
            <a:avLst/>
          </a:prstGeom>
        </p:spPr>
      </p:pic>
      <p:cxnSp>
        <p:nvCxnSpPr>
          <p:cNvPr id="8" name="Łącznik prosty 7">
            <a:extLst>
              <a:ext uri="{FF2B5EF4-FFF2-40B4-BE49-F238E27FC236}">
                <a16:creationId xmlns:a16="http://schemas.microsoft.com/office/drawing/2014/main" id="{B0F79F17-774C-41DD-B602-B67E9C3D8788}"/>
              </a:ext>
            </a:extLst>
          </p:cNvPr>
          <p:cNvCxnSpPr/>
          <p:nvPr userDrawn="1"/>
        </p:nvCxnSpPr>
        <p:spPr>
          <a:xfrm>
            <a:off x="464948" y="271215"/>
            <a:ext cx="0" cy="11430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Łącznik prosty 8">
            <a:extLst>
              <a:ext uri="{FF2B5EF4-FFF2-40B4-BE49-F238E27FC236}">
                <a16:creationId xmlns:a16="http://schemas.microsoft.com/office/drawing/2014/main" id="{60A9FDAE-5974-4C0D-AF0A-C93E52E18CD8}"/>
              </a:ext>
            </a:extLst>
          </p:cNvPr>
          <p:cNvCxnSpPr/>
          <p:nvPr userDrawn="1"/>
        </p:nvCxnSpPr>
        <p:spPr>
          <a:xfrm>
            <a:off x="449450" y="255717"/>
            <a:ext cx="0" cy="1143000"/>
          </a:xfrm>
          <a:prstGeom prst="line">
            <a:avLst/>
          </a:prstGeom>
          <a:ln w="476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897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1224D1E3-BCE3-4BFB-8BE7-190F989344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19295" y="197966"/>
            <a:ext cx="1172705" cy="824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81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968578" y="457200"/>
            <a:ext cx="3050717" cy="1154234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/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30352" y="457200"/>
            <a:ext cx="7242111" cy="5715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015380" y="1766574"/>
            <a:ext cx="3003915" cy="440562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8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838C9-1079-40A6-9D9E-09055351BC74}" type="datetime1">
              <a:rPr lang="pl-PL" smtClean="0"/>
              <a:t>2018-02-28</a:t>
            </a:fld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pl-PL" smtClean="0"/>
              <a:t>‹#›</a:t>
            </a:fld>
            <a:endParaRPr lang="pl-PL" dirty="0"/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CF56CE8F-1FB0-4E4B-921F-4D66EFEE457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19295" y="197966"/>
            <a:ext cx="1172705" cy="824558"/>
          </a:xfrm>
          <a:prstGeom prst="rect">
            <a:avLst/>
          </a:prstGeom>
        </p:spPr>
      </p:pic>
      <p:cxnSp>
        <p:nvCxnSpPr>
          <p:cNvPr id="10" name="Łącznik prosty 9">
            <a:extLst>
              <a:ext uri="{FF2B5EF4-FFF2-40B4-BE49-F238E27FC236}">
                <a16:creationId xmlns:a16="http://schemas.microsoft.com/office/drawing/2014/main" id="{9E84EBE6-4426-4B26-AD5F-0C9948AEFB66}"/>
              </a:ext>
            </a:extLst>
          </p:cNvPr>
          <p:cNvCxnSpPr/>
          <p:nvPr userDrawn="1"/>
        </p:nvCxnSpPr>
        <p:spPr>
          <a:xfrm>
            <a:off x="7968578" y="468434"/>
            <a:ext cx="0" cy="11430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Łącznik prosty 10">
            <a:extLst>
              <a:ext uri="{FF2B5EF4-FFF2-40B4-BE49-F238E27FC236}">
                <a16:creationId xmlns:a16="http://schemas.microsoft.com/office/drawing/2014/main" id="{D47B24E2-AD7B-4389-AC19-220BAAC0411E}"/>
              </a:ext>
            </a:extLst>
          </p:cNvPr>
          <p:cNvCxnSpPr/>
          <p:nvPr userDrawn="1"/>
        </p:nvCxnSpPr>
        <p:spPr>
          <a:xfrm>
            <a:off x="7968578" y="468434"/>
            <a:ext cx="0" cy="1143000"/>
          </a:xfrm>
          <a:prstGeom prst="line">
            <a:avLst/>
          </a:prstGeom>
          <a:ln w="476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737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Łącznik prosty 10">
            <a:extLst>
              <a:ext uri="{FF2B5EF4-FFF2-40B4-BE49-F238E27FC236}">
                <a16:creationId xmlns:a16="http://schemas.microsoft.com/office/drawing/2014/main" id="{A7C131E0-0E27-4C61-9FA3-D547CCEE4C14}"/>
              </a:ext>
            </a:extLst>
          </p:cNvPr>
          <p:cNvCxnSpPr/>
          <p:nvPr userDrawn="1"/>
        </p:nvCxnSpPr>
        <p:spPr>
          <a:xfrm>
            <a:off x="2665708" y="821410"/>
            <a:ext cx="7516678" cy="0"/>
          </a:xfrm>
          <a:prstGeom prst="line">
            <a:avLst/>
          </a:prstGeom>
          <a:ln w="130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Łącznik prosty 11">
            <a:extLst>
              <a:ext uri="{FF2B5EF4-FFF2-40B4-BE49-F238E27FC236}">
                <a16:creationId xmlns:a16="http://schemas.microsoft.com/office/drawing/2014/main" id="{6CE2A957-A760-463B-9C5D-A1DBBDC0113C}"/>
              </a:ext>
            </a:extLst>
          </p:cNvPr>
          <p:cNvCxnSpPr/>
          <p:nvPr userDrawn="1"/>
        </p:nvCxnSpPr>
        <p:spPr>
          <a:xfrm>
            <a:off x="2864603" y="3810000"/>
            <a:ext cx="7516678" cy="0"/>
          </a:xfrm>
          <a:prstGeom prst="line">
            <a:avLst/>
          </a:prstGeom>
          <a:ln w="130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Łącznik prosty 13">
            <a:extLst>
              <a:ext uri="{FF2B5EF4-FFF2-40B4-BE49-F238E27FC236}">
                <a16:creationId xmlns:a16="http://schemas.microsoft.com/office/drawing/2014/main" id="{126875E0-4A13-42B9-8B20-029DFEF627AB}"/>
              </a:ext>
            </a:extLst>
          </p:cNvPr>
          <p:cNvCxnSpPr>
            <a:cxnSpLocks/>
          </p:cNvCxnSpPr>
          <p:nvPr userDrawn="1"/>
        </p:nvCxnSpPr>
        <p:spPr>
          <a:xfrm>
            <a:off x="2154264" y="1177872"/>
            <a:ext cx="8508570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Łącznik prosty 14">
            <a:extLst>
              <a:ext uri="{FF2B5EF4-FFF2-40B4-BE49-F238E27FC236}">
                <a16:creationId xmlns:a16="http://schemas.microsoft.com/office/drawing/2014/main" id="{9392D701-2C08-4825-8FFD-8A1ADB19BA28}"/>
              </a:ext>
            </a:extLst>
          </p:cNvPr>
          <p:cNvCxnSpPr>
            <a:cxnSpLocks/>
          </p:cNvCxnSpPr>
          <p:nvPr userDrawn="1"/>
        </p:nvCxnSpPr>
        <p:spPr>
          <a:xfrm>
            <a:off x="2218842" y="3993399"/>
            <a:ext cx="8508570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Łącznik prosty 15">
            <a:extLst>
              <a:ext uri="{FF2B5EF4-FFF2-40B4-BE49-F238E27FC236}">
                <a16:creationId xmlns:a16="http://schemas.microsoft.com/office/drawing/2014/main" id="{C3123453-23EE-47A3-99EB-623C9334A7E5}"/>
              </a:ext>
            </a:extLst>
          </p:cNvPr>
          <p:cNvCxnSpPr>
            <a:cxnSpLocks/>
          </p:cNvCxnSpPr>
          <p:nvPr userDrawn="1"/>
        </p:nvCxnSpPr>
        <p:spPr>
          <a:xfrm flipV="1">
            <a:off x="2154264" y="1177872"/>
            <a:ext cx="0" cy="2815527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Łącznik prosty 16">
            <a:extLst>
              <a:ext uri="{FF2B5EF4-FFF2-40B4-BE49-F238E27FC236}">
                <a16:creationId xmlns:a16="http://schemas.microsoft.com/office/drawing/2014/main" id="{E05A3BE7-B118-48E8-9176-3D3655A0DAC6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10644754" y="1177875"/>
            <a:ext cx="49077" cy="2789691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ytuł 1">
            <a:extLst>
              <a:ext uri="{FF2B5EF4-FFF2-40B4-BE49-F238E27FC236}">
                <a16:creationId xmlns:a16="http://schemas.microsoft.com/office/drawing/2014/main" id="{9D347C9A-1813-40A4-A21F-3DFA21DF23FF}"/>
              </a:ext>
            </a:extLst>
          </p:cNvPr>
          <p:cNvSpPr txBox="1">
            <a:spLocks/>
          </p:cNvSpPr>
          <p:nvPr userDrawn="1"/>
        </p:nvSpPr>
        <p:spPr>
          <a:xfrm>
            <a:off x="2417737" y="1634294"/>
            <a:ext cx="776465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 cap="all" baseline="0">
                <a:solidFill>
                  <a:schemeClr val="accent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pl-PL" sz="4800" dirty="0">
                <a:solidFill>
                  <a:schemeClr val="bg1"/>
                </a:solidFill>
              </a:rPr>
              <a:t>STRATEGIA </a:t>
            </a:r>
          </a:p>
        </p:txBody>
      </p:sp>
      <p:sp>
        <p:nvSpPr>
          <p:cNvPr id="19" name="Podtytuł 2">
            <a:extLst>
              <a:ext uri="{FF2B5EF4-FFF2-40B4-BE49-F238E27FC236}">
                <a16:creationId xmlns:a16="http://schemas.microsoft.com/office/drawing/2014/main" id="{EF44E48C-89F6-424F-9259-038B96DE5D20}"/>
              </a:ext>
            </a:extLst>
          </p:cNvPr>
          <p:cNvSpPr txBox="1">
            <a:spLocks/>
          </p:cNvSpPr>
          <p:nvPr userDrawn="1"/>
        </p:nvSpPr>
        <p:spPr>
          <a:xfrm>
            <a:off x="2218842" y="2743839"/>
            <a:ext cx="7963544" cy="435507"/>
          </a:xfrm>
          <a:prstGeom prst="rect">
            <a:avLst/>
          </a:prstGeom>
        </p:spPr>
        <p:txBody>
          <a:bodyPr/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100000"/>
              <a:buFont typeface="Arial" pitchFamily="34" charset="0"/>
              <a:buChar char="▪"/>
              <a:defRPr sz="20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100000"/>
              <a:buFont typeface="Arial" pitchFamily="34" charset="0"/>
              <a:buChar char="▪"/>
              <a:defRPr sz="1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100000"/>
              <a:buFont typeface="Arial" pitchFamily="34" charset="0"/>
              <a:buChar char="▪"/>
              <a:defRPr sz="16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18872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4630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None/>
            </a:pPr>
            <a:r>
              <a:rPr lang="pl-PL" sz="2800" dirty="0">
                <a:solidFill>
                  <a:schemeClr val="bg1"/>
                </a:solidFill>
              </a:rPr>
              <a:t>Podsumowanie</a:t>
            </a:r>
          </a:p>
        </p:txBody>
      </p:sp>
      <p:sp>
        <p:nvSpPr>
          <p:cNvPr id="20" name="Trójkąt równoramienny 19">
            <a:extLst>
              <a:ext uri="{FF2B5EF4-FFF2-40B4-BE49-F238E27FC236}">
                <a16:creationId xmlns:a16="http://schemas.microsoft.com/office/drawing/2014/main" id="{70963955-43F1-4F19-9009-9F060DABBF74}"/>
              </a:ext>
            </a:extLst>
          </p:cNvPr>
          <p:cNvSpPr/>
          <p:nvPr userDrawn="1"/>
        </p:nvSpPr>
        <p:spPr>
          <a:xfrm rot="10800000">
            <a:off x="5801532" y="4026842"/>
            <a:ext cx="821410" cy="183399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1" name="Prostokąt 20">
            <a:extLst>
              <a:ext uri="{FF2B5EF4-FFF2-40B4-BE49-F238E27FC236}">
                <a16:creationId xmlns:a16="http://schemas.microsoft.com/office/drawing/2014/main" id="{1B6FCC32-C5AF-454B-B9DF-55857D9CC4BE}"/>
              </a:ext>
            </a:extLst>
          </p:cNvPr>
          <p:cNvSpPr/>
          <p:nvPr userDrawn="1"/>
        </p:nvSpPr>
        <p:spPr>
          <a:xfrm>
            <a:off x="0" y="7357"/>
            <a:ext cx="12192000" cy="183399"/>
          </a:xfrm>
          <a:prstGeom prst="rect">
            <a:avLst/>
          </a:prstGeom>
          <a:solidFill>
            <a:srgbClr val="8D2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3" name="Podtytuł 2">
            <a:extLst>
              <a:ext uri="{FF2B5EF4-FFF2-40B4-BE49-F238E27FC236}">
                <a16:creationId xmlns:a16="http://schemas.microsoft.com/office/drawing/2014/main" id="{D672A6B1-F809-4448-AF24-A763842FFCEC}"/>
              </a:ext>
            </a:extLst>
          </p:cNvPr>
          <p:cNvSpPr txBox="1">
            <a:spLocks/>
          </p:cNvSpPr>
          <p:nvPr userDrawn="1"/>
        </p:nvSpPr>
        <p:spPr>
          <a:xfrm>
            <a:off x="2154264" y="5009693"/>
            <a:ext cx="3285641" cy="435507"/>
          </a:xfrm>
          <a:prstGeom prst="rect">
            <a:avLst/>
          </a:prstGeom>
        </p:spPr>
        <p:txBody>
          <a:bodyPr/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100000"/>
              <a:buFont typeface="Arial" pitchFamily="34" charset="0"/>
              <a:buChar char="▪"/>
              <a:defRPr sz="20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100000"/>
              <a:buFont typeface="Arial" pitchFamily="34" charset="0"/>
              <a:buChar char="▪"/>
              <a:defRPr sz="1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100000"/>
              <a:buFont typeface="Arial" pitchFamily="34" charset="0"/>
              <a:buChar char="▪"/>
              <a:defRPr sz="16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18872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4630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pl-PL" sz="2800" dirty="0">
                <a:solidFill>
                  <a:schemeClr val="bg1"/>
                </a:solidFill>
              </a:rPr>
              <a:t>Przygotowano dla: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187908" y="6601556"/>
            <a:ext cx="1534064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16C33D25-C2CC-4F77-96E4-F90856170C8B}" type="datetime1">
              <a:rPr lang="pl-PL" smtClean="0"/>
              <a:t>2018-02-28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1523999" y="6601556"/>
            <a:ext cx="6491381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9894499" y="6601556"/>
            <a:ext cx="773502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E31375A4-56A4-47D6-9801-1991572033F7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4" name="Podtytuł 2">
            <a:extLst>
              <a:ext uri="{FF2B5EF4-FFF2-40B4-BE49-F238E27FC236}">
                <a16:creationId xmlns:a16="http://schemas.microsoft.com/office/drawing/2014/main" id="{F73676D1-D62D-438B-B142-D962A1C7CCB5}"/>
              </a:ext>
            </a:extLst>
          </p:cNvPr>
          <p:cNvSpPr txBox="1">
            <a:spLocks/>
          </p:cNvSpPr>
          <p:nvPr userDrawn="1"/>
        </p:nvSpPr>
        <p:spPr>
          <a:xfrm>
            <a:off x="5653801" y="5071307"/>
            <a:ext cx="4727480" cy="435507"/>
          </a:xfrm>
          <a:prstGeom prst="rect">
            <a:avLst/>
          </a:prstGeom>
        </p:spPr>
        <p:txBody>
          <a:bodyPr/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100000"/>
              <a:buFont typeface="Arial" pitchFamily="34" charset="0"/>
              <a:buChar char="▪"/>
              <a:defRPr sz="20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100000"/>
              <a:buFont typeface="Arial" pitchFamily="34" charset="0"/>
              <a:buChar char="▪"/>
              <a:defRPr sz="1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100000"/>
              <a:buFont typeface="Arial" pitchFamily="34" charset="0"/>
              <a:buChar char="▪"/>
              <a:defRPr sz="16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18872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4630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pl-PL" sz="2800" dirty="0">
                <a:solidFill>
                  <a:schemeClr val="bg1"/>
                </a:solidFill>
              </a:rPr>
              <a:t>Przygotowano dla:</a:t>
            </a:r>
          </a:p>
        </p:txBody>
      </p:sp>
      <p:sp>
        <p:nvSpPr>
          <p:cNvPr id="25" name="Prostokąt 24">
            <a:extLst>
              <a:ext uri="{FF2B5EF4-FFF2-40B4-BE49-F238E27FC236}">
                <a16:creationId xmlns:a16="http://schemas.microsoft.com/office/drawing/2014/main" id="{BE675413-6C78-40D9-97B5-E8425E796DF1}"/>
              </a:ext>
            </a:extLst>
          </p:cNvPr>
          <p:cNvSpPr/>
          <p:nvPr userDrawn="1"/>
        </p:nvSpPr>
        <p:spPr>
          <a:xfrm>
            <a:off x="0" y="6628373"/>
            <a:ext cx="12192000" cy="271224"/>
          </a:xfrm>
          <a:prstGeom prst="rect">
            <a:avLst/>
          </a:prstGeom>
          <a:solidFill>
            <a:srgbClr val="B4B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43259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 cap="all" baseline="0">
          <a:solidFill>
            <a:schemeClr val="accent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100000"/>
        <a:buFont typeface="Arial" pitchFamily="34" charset="0"/>
        <a:buChar char="▪"/>
        <a:defRPr sz="20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118872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14630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16916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4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Obraz 17">
            <a:extLst>
              <a:ext uri="{FF2B5EF4-FFF2-40B4-BE49-F238E27FC236}">
                <a16:creationId xmlns:a16="http://schemas.microsoft.com/office/drawing/2014/main" id="{82135058-594B-4078-A41F-DC9EB066B9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9391" y="181366"/>
            <a:ext cx="4340356" cy="6427980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0DB011B2-4CC2-4628-990B-F3F04062B18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62" r="1460"/>
          <a:stretch/>
        </p:blipFill>
        <p:spPr>
          <a:xfrm>
            <a:off x="8249747" y="181366"/>
            <a:ext cx="3942251" cy="6427980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DF236BA6-7C85-48EF-865F-FCB50B7B9F1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23" t="-4058" r="24051" b="19614"/>
          <a:stretch/>
        </p:blipFill>
        <p:spPr>
          <a:xfrm>
            <a:off x="0" y="-132522"/>
            <a:ext cx="3909391" cy="6741868"/>
          </a:xfrm>
          <a:prstGeom prst="rect">
            <a:avLst/>
          </a:prstGeom>
        </p:spPr>
      </p:pic>
      <p:sp>
        <p:nvSpPr>
          <p:cNvPr id="9" name="Prostokąt 8">
            <a:extLst>
              <a:ext uri="{FF2B5EF4-FFF2-40B4-BE49-F238E27FC236}">
                <a16:creationId xmlns:a16="http://schemas.microsoft.com/office/drawing/2014/main" id="{22706972-E342-4E7E-8067-2669B5F9DC06}"/>
              </a:ext>
            </a:extLst>
          </p:cNvPr>
          <p:cNvSpPr/>
          <p:nvPr/>
        </p:nvSpPr>
        <p:spPr>
          <a:xfrm>
            <a:off x="0" y="5223799"/>
            <a:ext cx="12192000" cy="1171488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1" name="Prostokąt 20">
            <a:extLst>
              <a:ext uri="{FF2B5EF4-FFF2-40B4-BE49-F238E27FC236}">
                <a16:creationId xmlns:a16="http://schemas.microsoft.com/office/drawing/2014/main" id="{6D9D633B-53FC-4A21-9C5D-01BB6D46B375}"/>
              </a:ext>
            </a:extLst>
          </p:cNvPr>
          <p:cNvSpPr/>
          <p:nvPr/>
        </p:nvSpPr>
        <p:spPr>
          <a:xfrm>
            <a:off x="353932" y="5332489"/>
            <a:ext cx="897559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800" b="1" dirty="0">
                <a:solidFill>
                  <a:srgbClr val="8D2D69"/>
                </a:solidFill>
                <a:latin typeface="Century Gothic" panose="020B0502020202020204" pitchFamily="34" charset="0"/>
              </a:rPr>
              <a:t>Sprawdź który obóz jest najlepszy dla Ciebie/Twojego dziecka!</a:t>
            </a:r>
          </a:p>
        </p:txBody>
      </p:sp>
      <p:pic>
        <p:nvPicPr>
          <p:cNvPr id="13" name="Obraz 12">
            <a:extLst>
              <a:ext uri="{FF2B5EF4-FFF2-40B4-BE49-F238E27FC236}">
                <a16:creationId xmlns:a16="http://schemas.microsoft.com/office/drawing/2014/main" id="{7A7509B5-0B87-47C7-834D-DE4674ED53E1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81214" y="5325295"/>
            <a:ext cx="1505595" cy="968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388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E8C20CB4-4906-422D-97C8-F7C67643AA40}"/>
              </a:ext>
            </a:extLst>
          </p:cNvPr>
          <p:cNvSpPr/>
          <p:nvPr/>
        </p:nvSpPr>
        <p:spPr>
          <a:xfrm>
            <a:off x="596350" y="1676546"/>
            <a:ext cx="56056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l-PL" dirty="0">
              <a:solidFill>
                <a:srgbClr val="56565B"/>
              </a:solidFill>
              <a:latin typeface="Calibri" panose="020F0502020204030204" pitchFamily="34" charset="0"/>
            </a:endParaRPr>
          </a:p>
          <a:p>
            <a:pPr algn="ctr"/>
            <a:endParaRPr lang="pl-PL" dirty="0">
              <a:solidFill>
                <a:srgbClr val="56565B"/>
              </a:solidFill>
              <a:latin typeface="Calibri" panose="020F0502020204030204" pitchFamily="34" charset="0"/>
            </a:endParaRPr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85BEDE43-214B-40C6-981C-8AA09EF23FEE}"/>
              </a:ext>
            </a:extLst>
          </p:cNvPr>
          <p:cNvSpPr/>
          <p:nvPr/>
        </p:nvSpPr>
        <p:spPr>
          <a:xfrm>
            <a:off x="596349" y="691661"/>
            <a:ext cx="9859615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Wybierz odpowiedź, która pierwsza przychodzi Ci do głowy.</a:t>
            </a:r>
          </a:p>
          <a:p>
            <a:endParaRPr lang="pl-PL" sz="1600" dirty="0">
              <a:solidFill>
                <a:srgbClr val="56565B"/>
              </a:solidFill>
              <a:latin typeface="Century Gothic" panose="020B0502020202020204" pitchFamily="34" charset="0"/>
            </a:endParaRP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8. Budowanie robotów, tworzenie gier komputerowych to dla mnie / mojego dziecka</a:t>
            </a:r>
          </a:p>
          <a:p>
            <a:endParaRPr lang="pl-PL" sz="1600" dirty="0">
              <a:solidFill>
                <a:srgbClr val="56565B"/>
              </a:solidFill>
              <a:latin typeface="Century Gothic" panose="020B0502020202020204" pitchFamily="34" charset="0"/>
            </a:endParaRP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8 a. wyzwanie, którego chętnie się podejmę / chętnie podejmie się moje dziecko </a:t>
            </a: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8 b. raczej nie dla mnie / mojego dziecka</a:t>
            </a: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8 c. zdecydowanie nie dla mnie / nie dla mojego dziecka</a:t>
            </a: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8 d. nie wiem, trudno powiedzieć</a:t>
            </a:r>
          </a:p>
          <a:p>
            <a:endParaRPr lang="pl-PL" dirty="0">
              <a:solidFill>
                <a:srgbClr val="56565B"/>
              </a:solidFill>
              <a:latin typeface="Calibri" panose="020F0502020204030204" pitchFamily="34" charset="0"/>
            </a:endParaRPr>
          </a:p>
          <a:p>
            <a:pPr algn="ctr"/>
            <a:endParaRPr lang="pl-PL" dirty="0">
              <a:solidFill>
                <a:srgbClr val="56565B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2826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E8C20CB4-4906-422D-97C8-F7C67643AA40}"/>
              </a:ext>
            </a:extLst>
          </p:cNvPr>
          <p:cNvSpPr/>
          <p:nvPr/>
        </p:nvSpPr>
        <p:spPr>
          <a:xfrm>
            <a:off x="596350" y="1676546"/>
            <a:ext cx="56056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l-PL" dirty="0">
              <a:solidFill>
                <a:srgbClr val="56565B"/>
              </a:solidFill>
              <a:latin typeface="Calibri" panose="020F0502020204030204" pitchFamily="34" charset="0"/>
            </a:endParaRPr>
          </a:p>
          <a:p>
            <a:pPr algn="ctr"/>
            <a:endParaRPr lang="pl-PL" dirty="0">
              <a:solidFill>
                <a:srgbClr val="56565B"/>
              </a:solidFill>
              <a:latin typeface="Calibri" panose="020F0502020204030204" pitchFamily="34" charset="0"/>
            </a:endParaRPr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85BEDE43-214B-40C6-981C-8AA09EF23FEE}"/>
              </a:ext>
            </a:extLst>
          </p:cNvPr>
          <p:cNvSpPr/>
          <p:nvPr/>
        </p:nvSpPr>
        <p:spPr>
          <a:xfrm>
            <a:off x="596349" y="691661"/>
            <a:ext cx="9859615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Wybierz odpowiedź, która pierwsza przychodzi Ci do głowy.</a:t>
            </a:r>
          </a:p>
          <a:p>
            <a:endParaRPr lang="pl-PL" sz="1600" dirty="0">
              <a:solidFill>
                <a:srgbClr val="56565B"/>
              </a:solidFill>
              <a:latin typeface="Century Gothic" panose="020B0502020202020204" pitchFamily="34" charset="0"/>
            </a:endParaRP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9. Sport i aktywne spędzanie czasu to dla mnie / mojego dziecka</a:t>
            </a:r>
          </a:p>
          <a:p>
            <a:endParaRPr lang="pl-PL" sz="1600" dirty="0">
              <a:solidFill>
                <a:srgbClr val="56565B"/>
              </a:solidFill>
              <a:latin typeface="Century Gothic" panose="020B0502020202020204" pitchFamily="34" charset="0"/>
            </a:endParaRP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9 a. coś co lubię / lubi moje dziecko</a:t>
            </a: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9 b. raczej nie lubię / nie lubi moje dziecko</a:t>
            </a: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9 c. zdecydowanie nie lubię / nie lubi moje dziecko</a:t>
            </a: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9 d. nie wiem, trudno powiedzieć</a:t>
            </a:r>
          </a:p>
          <a:p>
            <a:endParaRPr lang="pl-PL" dirty="0">
              <a:solidFill>
                <a:srgbClr val="56565B"/>
              </a:solidFill>
              <a:latin typeface="Calibri" panose="020F0502020204030204" pitchFamily="34" charset="0"/>
            </a:endParaRPr>
          </a:p>
          <a:p>
            <a:pPr algn="ctr"/>
            <a:endParaRPr lang="pl-PL" dirty="0">
              <a:solidFill>
                <a:srgbClr val="56565B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1380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E8C20CB4-4906-422D-97C8-F7C67643AA40}"/>
              </a:ext>
            </a:extLst>
          </p:cNvPr>
          <p:cNvSpPr/>
          <p:nvPr/>
        </p:nvSpPr>
        <p:spPr>
          <a:xfrm>
            <a:off x="596350" y="1676546"/>
            <a:ext cx="56056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l-PL" dirty="0">
              <a:solidFill>
                <a:srgbClr val="56565B"/>
              </a:solidFill>
              <a:latin typeface="Calibri" panose="020F0502020204030204" pitchFamily="34" charset="0"/>
            </a:endParaRPr>
          </a:p>
          <a:p>
            <a:pPr algn="ctr"/>
            <a:endParaRPr lang="pl-PL" dirty="0">
              <a:solidFill>
                <a:srgbClr val="56565B"/>
              </a:solidFill>
              <a:latin typeface="Calibri" panose="020F0502020204030204" pitchFamily="34" charset="0"/>
            </a:endParaRPr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85BEDE43-214B-40C6-981C-8AA09EF23FEE}"/>
              </a:ext>
            </a:extLst>
          </p:cNvPr>
          <p:cNvSpPr/>
          <p:nvPr/>
        </p:nvSpPr>
        <p:spPr>
          <a:xfrm>
            <a:off x="596349" y="691661"/>
            <a:ext cx="9859615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Wybierz odpowiedź, która pierwsza przychodzi Ci do głowy.</a:t>
            </a:r>
          </a:p>
          <a:p>
            <a:endParaRPr lang="pl-PL" sz="1600" dirty="0">
              <a:solidFill>
                <a:srgbClr val="56565B"/>
              </a:solidFill>
              <a:latin typeface="Century Gothic" panose="020B0502020202020204" pitchFamily="34" charset="0"/>
            </a:endParaRP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10. Zwiedzanie nowych miejsc to dla mnie / mojego dziecka „coś” co:</a:t>
            </a:r>
          </a:p>
          <a:p>
            <a:endParaRPr lang="pl-PL" sz="1600" dirty="0">
              <a:solidFill>
                <a:srgbClr val="56565B"/>
              </a:solidFill>
              <a:latin typeface="Century Gothic" panose="020B0502020202020204" pitchFamily="34" charset="0"/>
            </a:endParaRP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10 a. mnie pasjonuje /pasjonuje moje dziecko</a:t>
            </a: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10 b. raczej mnie nudzi / nudzi moje dziecko</a:t>
            </a: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10 c. zdecydowanie mnie nudzi / nudzi moje dziecko</a:t>
            </a: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10 d. nie wiem, trudno powiedzieć</a:t>
            </a:r>
          </a:p>
          <a:p>
            <a:endParaRPr lang="pl-PL" dirty="0">
              <a:solidFill>
                <a:srgbClr val="56565B"/>
              </a:solidFill>
              <a:latin typeface="Calibri" panose="020F0502020204030204" pitchFamily="34" charset="0"/>
            </a:endParaRPr>
          </a:p>
          <a:p>
            <a:pPr algn="ctr"/>
            <a:endParaRPr lang="pl-PL" dirty="0">
              <a:solidFill>
                <a:srgbClr val="56565B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7936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91095B74-240D-4243-9A2F-1F7CC4A01EBD}"/>
              </a:ext>
            </a:extLst>
          </p:cNvPr>
          <p:cNvSpPr/>
          <p:nvPr/>
        </p:nvSpPr>
        <p:spPr>
          <a:xfrm>
            <a:off x="1948070" y="1431380"/>
            <a:ext cx="809707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Najlepszy wybór dla Ciebie /Twojego dziecka to…</a:t>
            </a:r>
            <a:endParaRPr lang="pl-PL" dirty="0">
              <a:solidFill>
                <a:srgbClr val="56565B"/>
              </a:solidFill>
              <a:latin typeface="Calibri" panose="020F0502020204030204" pitchFamily="34" charset="0"/>
            </a:endParaRPr>
          </a:p>
          <a:p>
            <a:pPr algn="ctr"/>
            <a:endParaRPr lang="pl-PL" dirty="0">
              <a:solidFill>
                <a:srgbClr val="56565B"/>
              </a:solidFill>
              <a:latin typeface="Calibri" panose="020F0502020204030204" pitchFamily="34" charset="0"/>
            </a:endParaRPr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C9754C01-B262-4E67-AF3F-2B731C0BF042}"/>
              </a:ext>
            </a:extLst>
          </p:cNvPr>
          <p:cNvSpPr/>
          <p:nvPr/>
        </p:nvSpPr>
        <p:spPr>
          <a:xfrm>
            <a:off x="3823251" y="2046933"/>
            <a:ext cx="4346713" cy="23191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Miejsce na ofertę / oferty</a:t>
            </a: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C4592FF4-2D4C-4663-B419-FCDB60C88934}"/>
              </a:ext>
            </a:extLst>
          </p:cNvPr>
          <p:cNvSpPr/>
          <p:nvPr/>
        </p:nvSpPr>
        <p:spPr>
          <a:xfrm>
            <a:off x="1948068" y="5413658"/>
            <a:ext cx="809707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Dowiedz się więcej na: http://www.gwarek-mazury.pl/artykul,386,63,Kolonie_i_obozy_2018.html </a:t>
            </a:r>
            <a:endParaRPr lang="pl-PL" dirty="0">
              <a:solidFill>
                <a:srgbClr val="56565B"/>
              </a:solidFill>
              <a:latin typeface="Calibri" panose="020F0502020204030204" pitchFamily="34" charset="0"/>
            </a:endParaRPr>
          </a:p>
          <a:p>
            <a:pPr algn="ctr"/>
            <a:endParaRPr lang="pl-PL" dirty="0">
              <a:solidFill>
                <a:srgbClr val="56565B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882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33AF5970-AE9C-4D45-93CE-793DB82E7A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2645719"/>
              </p:ext>
            </p:extLst>
          </p:nvPr>
        </p:nvGraphicFramePr>
        <p:xfrm>
          <a:off x="1326874" y="1448627"/>
          <a:ext cx="9924222" cy="2778815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221443">
                  <a:extLst>
                    <a:ext uri="{9D8B030D-6E8A-4147-A177-3AD203B41FA5}">
                      <a16:colId xmlns:a16="http://schemas.microsoft.com/office/drawing/2014/main" val="1347030668"/>
                    </a:ext>
                  </a:extLst>
                </a:gridCol>
                <a:gridCol w="3562541">
                  <a:extLst>
                    <a:ext uri="{9D8B030D-6E8A-4147-A177-3AD203B41FA5}">
                      <a16:colId xmlns:a16="http://schemas.microsoft.com/office/drawing/2014/main" val="4158548064"/>
                    </a:ext>
                  </a:extLst>
                </a:gridCol>
                <a:gridCol w="2824586">
                  <a:extLst>
                    <a:ext uri="{9D8B030D-6E8A-4147-A177-3AD203B41FA5}">
                      <a16:colId xmlns:a16="http://schemas.microsoft.com/office/drawing/2014/main" val="3804934086"/>
                    </a:ext>
                  </a:extLst>
                </a:gridCol>
                <a:gridCol w="2315652">
                  <a:extLst>
                    <a:ext uri="{9D8B030D-6E8A-4147-A177-3AD203B41FA5}">
                      <a16:colId xmlns:a16="http://schemas.microsoft.com/office/drawing/2014/main" val="651154513"/>
                    </a:ext>
                  </a:extLst>
                </a:gridCol>
              </a:tblGrid>
              <a:tr h="213755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100" u="none" strike="noStrike">
                          <a:effectLst/>
                        </a:rPr>
                        <a:t>6 - 7 lat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100" u="none" strike="noStrike">
                          <a:effectLst/>
                        </a:rPr>
                        <a:t>6 - 7 lat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100" u="none" strike="noStrike">
                          <a:effectLst/>
                        </a:rPr>
                        <a:t>8 - 13 lat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177321967"/>
                  </a:ext>
                </a:extLst>
              </a:tr>
              <a:tr h="213755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2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100" u="none" strike="noStrike">
                          <a:effectLst/>
                        </a:rPr>
                        <a:t>a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100" u="none" strike="noStrike">
                          <a:effectLst/>
                        </a:rPr>
                        <a:t>b, c, d lub e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103762662"/>
                  </a:ext>
                </a:extLst>
              </a:tr>
              <a:tr h="213755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3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100" u="none" strike="noStrike">
                          <a:effectLst/>
                        </a:rPr>
                        <a:t>b lub c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100" u="none" strike="noStrike">
                          <a:effectLst/>
                        </a:rPr>
                        <a:t>a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58836104"/>
                  </a:ext>
                </a:extLst>
              </a:tr>
              <a:tr h="213755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4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100" u="none" strike="noStrike" dirty="0">
                          <a:effectLst/>
                        </a:rPr>
                        <a:t>Bez znaczenia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100" u="none" strike="noStrike">
                          <a:effectLst/>
                        </a:rPr>
                        <a:t>bz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41397568"/>
                  </a:ext>
                </a:extLst>
              </a:tr>
              <a:tr h="213755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5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100" u="none" strike="noStrike">
                          <a:effectLst/>
                        </a:rPr>
                        <a:t>bz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100" u="none" strike="noStrike">
                          <a:effectLst/>
                        </a:rPr>
                        <a:t>bz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6289801"/>
                  </a:ext>
                </a:extLst>
              </a:tr>
              <a:tr h="213755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6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100" u="none" strike="noStrike">
                          <a:effectLst/>
                        </a:rPr>
                        <a:t>bz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100" u="none" strike="noStrike">
                          <a:effectLst/>
                        </a:rPr>
                        <a:t>bz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05335632"/>
                  </a:ext>
                </a:extLst>
              </a:tr>
              <a:tr h="213755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7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100" u="none" strike="noStrike">
                          <a:effectLst/>
                        </a:rPr>
                        <a:t>bz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100" u="none" strike="noStrike">
                          <a:effectLst/>
                        </a:rPr>
                        <a:t>bz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06348473"/>
                  </a:ext>
                </a:extLst>
              </a:tr>
              <a:tr h="213755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8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100" u="none" strike="noStrike">
                          <a:effectLst/>
                        </a:rPr>
                        <a:t>bz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100" u="none" strike="noStrike">
                          <a:effectLst/>
                        </a:rPr>
                        <a:t>bz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544986942"/>
                  </a:ext>
                </a:extLst>
              </a:tr>
              <a:tr h="213755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9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100" u="none" strike="noStrike">
                          <a:effectLst/>
                        </a:rPr>
                        <a:t>bz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100" u="none" strike="noStrike">
                          <a:effectLst/>
                        </a:rPr>
                        <a:t>bz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62297833"/>
                  </a:ext>
                </a:extLst>
              </a:tr>
              <a:tr h="213755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10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100" u="none" strike="noStrike">
                          <a:effectLst/>
                        </a:rPr>
                        <a:t>bz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100" u="none" strike="noStrike">
                          <a:effectLst/>
                        </a:rPr>
                        <a:t>bz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68262453"/>
                  </a:ext>
                </a:extLst>
              </a:tr>
              <a:tr h="213755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11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100" u="none" strike="noStrike">
                          <a:effectLst/>
                        </a:rPr>
                        <a:t>bz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100" u="none" strike="noStrike">
                          <a:effectLst/>
                        </a:rPr>
                        <a:t>bz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79345749"/>
                  </a:ext>
                </a:extLst>
              </a:tr>
              <a:tr h="213755">
                <a:tc>
                  <a:txBody>
                    <a:bodyPr/>
                    <a:lstStyle/>
                    <a:p>
                      <a:pPr algn="l" fontAlgn="b"/>
                      <a:r>
                        <a:rPr lang="pl-PL" sz="1100" u="none" strike="noStrike">
                          <a:effectLst/>
                        </a:rPr>
                        <a:t>Oferta 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100" u="none" strike="noStrike">
                          <a:effectLst/>
                        </a:rPr>
                        <a:t>Zgrana Paka 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100" u="none" strike="noStrike">
                          <a:effectLst/>
                        </a:rPr>
                        <a:t>Zgrana Paka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4653774"/>
                  </a:ext>
                </a:extLst>
              </a:tr>
              <a:tr h="213755"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100" u="none" strike="noStrike">
                          <a:effectLst/>
                        </a:rPr>
                        <a:t>Półkolonie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01135696"/>
                  </a:ext>
                </a:extLst>
              </a:tr>
            </a:tbl>
          </a:graphicData>
        </a:graphic>
      </p:graphicFrame>
      <p:sp>
        <p:nvSpPr>
          <p:cNvPr id="3" name="pole tekstowe 2">
            <a:extLst>
              <a:ext uri="{FF2B5EF4-FFF2-40B4-BE49-F238E27FC236}">
                <a16:creationId xmlns:a16="http://schemas.microsoft.com/office/drawing/2014/main" id="{F33F5C1C-3052-4269-BF38-BA1083B53411}"/>
              </a:ext>
            </a:extLst>
          </p:cNvPr>
          <p:cNvSpPr txBox="1"/>
          <p:nvPr/>
        </p:nvSpPr>
        <p:spPr>
          <a:xfrm>
            <a:off x="1234109" y="861391"/>
            <a:ext cx="8439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Oferta będzie się pojawiała wg rozpisanego schematu – poglądowo… </a:t>
            </a:r>
          </a:p>
        </p:txBody>
      </p:sp>
    </p:spTree>
    <p:extLst>
      <p:ext uri="{BB962C8B-B14F-4D97-AF65-F5344CB8AC3E}">
        <p14:creationId xmlns:p14="http://schemas.microsoft.com/office/powerpoint/2010/main" val="2287125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5B5B9AC9-B232-4B9A-93A0-346F0B189FC7}"/>
              </a:ext>
            </a:extLst>
          </p:cNvPr>
          <p:cNvSpPr/>
          <p:nvPr/>
        </p:nvSpPr>
        <p:spPr>
          <a:xfrm>
            <a:off x="1948070" y="1431380"/>
            <a:ext cx="8097077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Bardzo ważne dla nas jest to, aby letnia kolonia/obóz była idealnie dopasowana do uczestników, ich zainteresowań i oczekiwań.</a:t>
            </a:r>
          </a:p>
          <a:p>
            <a:pPr algn="ctr"/>
            <a:endParaRPr lang="pl-PL" sz="1600" dirty="0">
              <a:solidFill>
                <a:srgbClr val="56565B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 Za chwilę będą pojawiały się różne stwierdzenia – proszę zaznaczyć które są ważne dla Ciebie/Twojego dziecka, a my pomożemy wybrać właściwy obóz. </a:t>
            </a:r>
          </a:p>
          <a:p>
            <a:pPr algn="ctr"/>
            <a:endParaRPr lang="pl-PL" dirty="0">
              <a:solidFill>
                <a:srgbClr val="56565B"/>
              </a:solidFill>
              <a:latin typeface="Calibri" panose="020F0502020204030204" pitchFamily="34" charset="0"/>
            </a:endParaRPr>
          </a:p>
          <a:p>
            <a:pPr algn="ctr"/>
            <a:endParaRPr lang="pl-PL" dirty="0">
              <a:solidFill>
                <a:srgbClr val="56565B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1044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B946527B-D9F4-469C-85C1-35A294EBDF78}"/>
              </a:ext>
            </a:extLst>
          </p:cNvPr>
          <p:cNvSpPr/>
          <p:nvPr/>
        </p:nvSpPr>
        <p:spPr>
          <a:xfrm>
            <a:off x="596350" y="715763"/>
            <a:ext cx="560566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Na początek pytanie o wiek …</a:t>
            </a:r>
            <a:endParaRPr lang="pl-PL" dirty="0">
              <a:solidFill>
                <a:srgbClr val="56565B"/>
              </a:solidFill>
              <a:latin typeface="Calibri" panose="020F0502020204030204" pitchFamily="34" charset="0"/>
            </a:endParaRPr>
          </a:p>
          <a:p>
            <a:pPr algn="ctr"/>
            <a:endParaRPr lang="pl-PL" dirty="0">
              <a:solidFill>
                <a:srgbClr val="56565B"/>
              </a:solidFill>
              <a:latin typeface="Calibri" panose="020F0502020204030204" pitchFamily="34" charset="0"/>
            </a:endParaRPr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8CA8FF71-E087-4DF0-BE30-0D52A288E28F}"/>
              </a:ext>
            </a:extLst>
          </p:cNvPr>
          <p:cNvSpPr/>
          <p:nvPr/>
        </p:nvSpPr>
        <p:spPr>
          <a:xfrm>
            <a:off x="596350" y="1434501"/>
            <a:ext cx="30612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1. Wiek uczestnika</a:t>
            </a:r>
            <a:endParaRPr lang="pl-PL" sz="1600" dirty="0">
              <a:solidFill>
                <a:srgbClr val="56565B"/>
              </a:solidFill>
              <a:latin typeface="Calibri" panose="020F0502020204030204" pitchFamily="34" charset="0"/>
            </a:endParaRPr>
          </a:p>
          <a:p>
            <a:r>
              <a:rPr lang="pl-PL" sz="1200" dirty="0" err="1">
                <a:solidFill>
                  <a:srgbClr val="56565B"/>
                </a:solidFill>
                <a:latin typeface="Century Gothic" panose="020B0502020202020204" pitchFamily="34" charset="0"/>
              </a:rPr>
              <a:t>Boxy</a:t>
            </a:r>
            <a:r>
              <a:rPr lang="pl-PL" sz="1200" dirty="0">
                <a:solidFill>
                  <a:srgbClr val="56565B"/>
                </a:solidFill>
                <a:latin typeface="Century Gothic" panose="020B0502020202020204" pitchFamily="34" charset="0"/>
              </a:rPr>
              <a:t>: </a:t>
            </a:r>
          </a:p>
          <a:p>
            <a:r>
              <a:rPr lang="pl-PL" sz="1200" dirty="0">
                <a:solidFill>
                  <a:srgbClr val="56565B"/>
                </a:solidFill>
                <a:latin typeface="Century Gothic" panose="020B0502020202020204" pitchFamily="34" charset="0"/>
              </a:rPr>
              <a:t>6-7 lat</a:t>
            </a:r>
          </a:p>
          <a:p>
            <a:r>
              <a:rPr lang="pl-PL" sz="1200" dirty="0">
                <a:solidFill>
                  <a:srgbClr val="56565B"/>
                </a:solidFill>
                <a:latin typeface="Century Gothic" panose="020B0502020202020204" pitchFamily="34" charset="0"/>
              </a:rPr>
              <a:t>8 – 13 lat</a:t>
            </a:r>
          </a:p>
          <a:p>
            <a:r>
              <a:rPr lang="pl-PL" sz="1200" dirty="0">
                <a:solidFill>
                  <a:srgbClr val="56565B"/>
                </a:solidFill>
                <a:latin typeface="Century Gothic" panose="020B0502020202020204" pitchFamily="34" charset="0"/>
              </a:rPr>
              <a:t>13– 15 lat</a:t>
            </a:r>
          </a:p>
        </p:txBody>
      </p:sp>
    </p:spTree>
    <p:extLst>
      <p:ext uri="{BB962C8B-B14F-4D97-AF65-F5344CB8AC3E}">
        <p14:creationId xmlns:p14="http://schemas.microsoft.com/office/powerpoint/2010/main" val="3198192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E8C20CB4-4906-422D-97C8-F7C67643AA40}"/>
              </a:ext>
            </a:extLst>
          </p:cNvPr>
          <p:cNvSpPr/>
          <p:nvPr/>
        </p:nvSpPr>
        <p:spPr>
          <a:xfrm>
            <a:off x="596350" y="1676546"/>
            <a:ext cx="56056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l-PL" dirty="0">
              <a:solidFill>
                <a:srgbClr val="56565B"/>
              </a:solidFill>
              <a:latin typeface="Calibri" panose="020F0502020204030204" pitchFamily="34" charset="0"/>
            </a:endParaRPr>
          </a:p>
          <a:p>
            <a:pPr algn="ctr"/>
            <a:endParaRPr lang="pl-PL" dirty="0">
              <a:solidFill>
                <a:srgbClr val="56565B"/>
              </a:solidFill>
              <a:latin typeface="Calibri" panose="020F0502020204030204" pitchFamily="34" charset="0"/>
            </a:endParaRPr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85BEDE43-214B-40C6-981C-8AA09EF23FEE}"/>
              </a:ext>
            </a:extLst>
          </p:cNvPr>
          <p:cNvSpPr/>
          <p:nvPr/>
        </p:nvSpPr>
        <p:spPr>
          <a:xfrm>
            <a:off x="596349" y="691661"/>
            <a:ext cx="9859615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Wybierz odpowiedź, która pierwsza przychodzi Ci do głowy.</a:t>
            </a:r>
          </a:p>
          <a:p>
            <a:endParaRPr lang="pl-PL" sz="1600" dirty="0">
              <a:solidFill>
                <a:srgbClr val="56565B"/>
              </a:solidFill>
              <a:latin typeface="Century Gothic" panose="020B0502020202020204" pitchFamily="34" charset="0"/>
            </a:endParaRP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2. Kolonia/obóz to dla mnie/mojego dziecka:</a:t>
            </a:r>
          </a:p>
          <a:p>
            <a:endParaRPr lang="pl-PL" sz="1600" dirty="0">
              <a:solidFill>
                <a:srgbClr val="56565B"/>
              </a:solidFill>
              <a:latin typeface="Century Gothic" panose="020B0502020202020204" pitchFamily="34" charset="0"/>
            </a:endParaRP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2 a. duży stres, bo będzie to pierwszy samodzielny wyjazd</a:t>
            </a: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2 b. ekscytacja, radość z wakacji</a:t>
            </a: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2 c. czas na rozwijanie pasji</a:t>
            </a: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2 d. wolność od codziennych obowiązków</a:t>
            </a: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2 e. nie wiem, trudno powiedzieć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sz="1600" dirty="0">
              <a:solidFill>
                <a:srgbClr val="56565B"/>
              </a:solidFill>
              <a:latin typeface="Century Gothic" panose="020B0502020202020204" pitchFamily="34" charset="0"/>
            </a:endParaRPr>
          </a:p>
          <a:p>
            <a:endParaRPr lang="pl-PL" sz="1600" dirty="0">
              <a:solidFill>
                <a:srgbClr val="56565B"/>
              </a:solidFill>
              <a:latin typeface="Century Gothic" panose="020B0502020202020204" pitchFamily="34" charset="0"/>
            </a:endParaRPr>
          </a:p>
          <a:p>
            <a:endParaRPr lang="pl-PL" dirty="0">
              <a:solidFill>
                <a:srgbClr val="56565B"/>
              </a:solidFill>
              <a:latin typeface="Calibri" panose="020F0502020204030204" pitchFamily="34" charset="0"/>
            </a:endParaRPr>
          </a:p>
          <a:p>
            <a:pPr algn="ctr"/>
            <a:endParaRPr lang="pl-PL" dirty="0">
              <a:solidFill>
                <a:srgbClr val="56565B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5786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E8C20CB4-4906-422D-97C8-F7C67643AA40}"/>
              </a:ext>
            </a:extLst>
          </p:cNvPr>
          <p:cNvSpPr/>
          <p:nvPr/>
        </p:nvSpPr>
        <p:spPr>
          <a:xfrm>
            <a:off x="596350" y="1676546"/>
            <a:ext cx="56056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l-PL" dirty="0">
              <a:solidFill>
                <a:srgbClr val="56565B"/>
              </a:solidFill>
              <a:latin typeface="Calibri" panose="020F0502020204030204" pitchFamily="34" charset="0"/>
            </a:endParaRPr>
          </a:p>
          <a:p>
            <a:pPr algn="ctr"/>
            <a:endParaRPr lang="pl-PL" dirty="0">
              <a:solidFill>
                <a:srgbClr val="56565B"/>
              </a:solidFill>
              <a:latin typeface="Calibri" panose="020F0502020204030204" pitchFamily="34" charset="0"/>
            </a:endParaRPr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85BEDE43-214B-40C6-981C-8AA09EF23FEE}"/>
              </a:ext>
            </a:extLst>
          </p:cNvPr>
          <p:cNvSpPr/>
          <p:nvPr/>
        </p:nvSpPr>
        <p:spPr>
          <a:xfrm>
            <a:off x="596349" y="691661"/>
            <a:ext cx="985961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Wybierz odpowiedź, która pierwsza przychodzi Ci do głowy.</a:t>
            </a:r>
          </a:p>
          <a:p>
            <a:endParaRPr lang="pl-PL" sz="1600" dirty="0">
              <a:solidFill>
                <a:srgbClr val="56565B"/>
              </a:solidFill>
              <a:latin typeface="Century Gothic" panose="020B0502020202020204" pitchFamily="34" charset="0"/>
            </a:endParaRP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3. Na co dzień jestem / moje dziecko jest:</a:t>
            </a:r>
          </a:p>
          <a:p>
            <a:endParaRPr lang="pl-PL" sz="1600" dirty="0">
              <a:solidFill>
                <a:srgbClr val="56565B"/>
              </a:solidFill>
              <a:latin typeface="Century Gothic" panose="020B0502020202020204" pitchFamily="34" charset="0"/>
            </a:endParaRP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3 a. w pełni samodzielne</a:t>
            </a: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3 b. czasami potrzebuje opieki / pomocy dorosłych</a:t>
            </a: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3 c. zawsze potrzebuje opieki / pomocy dorosłych</a:t>
            </a: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3 d. nie wiem, trudno powiedzieć</a:t>
            </a:r>
          </a:p>
          <a:p>
            <a:endParaRPr lang="pl-PL" sz="1600" dirty="0">
              <a:solidFill>
                <a:srgbClr val="56565B"/>
              </a:solidFill>
              <a:latin typeface="Century Gothic" panose="020B0502020202020204" pitchFamily="34" charset="0"/>
            </a:endParaRPr>
          </a:p>
          <a:p>
            <a:endParaRPr lang="pl-PL" dirty="0">
              <a:solidFill>
                <a:srgbClr val="56565B"/>
              </a:solidFill>
              <a:latin typeface="Calibri" panose="020F0502020204030204" pitchFamily="34" charset="0"/>
            </a:endParaRPr>
          </a:p>
          <a:p>
            <a:pPr algn="ctr"/>
            <a:endParaRPr lang="pl-PL" dirty="0">
              <a:solidFill>
                <a:srgbClr val="56565B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008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E8C20CB4-4906-422D-97C8-F7C67643AA40}"/>
              </a:ext>
            </a:extLst>
          </p:cNvPr>
          <p:cNvSpPr/>
          <p:nvPr/>
        </p:nvSpPr>
        <p:spPr>
          <a:xfrm>
            <a:off x="596350" y="1676546"/>
            <a:ext cx="56056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l-PL" dirty="0">
              <a:solidFill>
                <a:srgbClr val="56565B"/>
              </a:solidFill>
              <a:latin typeface="Calibri" panose="020F0502020204030204" pitchFamily="34" charset="0"/>
            </a:endParaRPr>
          </a:p>
          <a:p>
            <a:pPr algn="ctr"/>
            <a:endParaRPr lang="pl-PL" dirty="0">
              <a:solidFill>
                <a:srgbClr val="56565B"/>
              </a:solidFill>
              <a:latin typeface="Calibri" panose="020F0502020204030204" pitchFamily="34" charset="0"/>
            </a:endParaRPr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85BEDE43-214B-40C6-981C-8AA09EF23FEE}"/>
              </a:ext>
            </a:extLst>
          </p:cNvPr>
          <p:cNvSpPr/>
          <p:nvPr/>
        </p:nvSpPr>
        <p:spPr>
          <a:xfrm>
            <a:off x="596349" y="691661"/>
            <a:ext cx="9859615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Wybierz odpowiedź, która pierwsza przychodzi Ci do głowy.</a:t>
            </a:r>
          </a:p>
          <a:p>
            <a:endParaRPr lang="pl-PL" sz="1600" dirty="0">
              <a:solidFill>
                <a:srgbClr val="56565B"/>
              </a:solidFill>
              <a:latin typeface="Century Gothic" panose="020B0502020202020204" pitchFamily="34" charset="0"/>
            </a:endParaRP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4. Na co dzień posiadam / moje dziecko posiada: </a:t>
            </a:r>
          </a:p>
          <a:p>
            <a:endParaRPr lang="pl-PL" sz="1600" dirty="0">
              <a:solidFill>
                <a:srgbClr val="56565B"/>
              </a:solidFill>
              <a:latin typeface="Century Gothic" panose="020B0502020202020204" pitchFamily="34" charset="0"/>
            </a:endParaRP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4 a. duże grono znajomych, najbliższych przyjaciół</a:t>
            </a: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4 b. raczej ograniczone grono znajomych, najbliższych przyjaciół</a:t>
            </a: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4 c. Nie wiem, trudno powiedzieć</a:t>
            </a:r>
          </a:p>
          <a:p>
            <a:endParaRPr lang="pl-PL" sz="1600" dirty="0">
              <a:solidFill>
                <a:srgbClr val="56565B"/>
              </a:solidFill>
              <a:latin typeface="Century Gothic" panose="020B0502020202020204" pitchFamily="34" charset="0"/>
            </a:endParaRPr>
          </a:p>
          <a:p>
            <a:endParaRPr lang="pl-PL" dirty="0">
              <a:solidFill>
                <a:srgbClr val="56565B"/>
              </a:solidFill>
              <a:latin typeface="Calibri" panose="020F0502020204030204" pitchFamily="34" charset="0"/>
            </a:endParaRPr>
          </a:p>
          <a:p>
            <a:pPr algn="ctr"/>
            <a:endParaRPr lang="pl-PL" dirty="0">
              <a:solidFill>
                <a:srgbClr val="56565B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2572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E8C20CB4-4906-422D-97C8-F7C67643AA40}"/>
              </a:ext>
            </a:extLst>
          </p:cNvPr>
          <p:cNvSpPr/>
          <p:nvPr/>
        </p:nvSpPr>
        <p:spPr>
          <a:xfrm>
            <a:off x="596350" y="1676546"/>
            <a:ext cx="56056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l-PL" dirty="0">
              <a:solidFill>
                <a:srgbClr val="56565B"/>
              </a:solidFill>
              <a:latin typeface="Calibri" panose="020F0502020204030204" pitchFamily="34" charset="0"/>
            </a:endParaRPr>
          </a:p>
          <a:p>
            <a:pPr algn="ctr"/>
            <a:endParaRPr lang="pl-PL" dirty="0">
              <a:solidFill>
                <a:srgbClr val="56565B"/>
              </a:solidFill>
              <a:latin typeface="Calibri" panose="020F0502020204030204" pitchFamily="34" charset="0"/>
            </a:endParaRPr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85BEDE43-214B-40C6-981C-8AA09EF23FEE}"/>
              </a:ext>
            </a:extLst>
          </p:cNvPr>
          <p:cNvSpPr/>
          <p:nvPr/>
        </p:nvSpPr>
        <p:spPr>
          <a:xfrm>
            <a:off x="596349" y="691661"/>
            <a:ext cx="9859615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Wybierz odpowiedź, która pierwsza przychodzi Ci do głowy.</a:t>
            </a:r>
          </a:p>
          <a:p>
            <a:endParaRPr lang="pl-PL" sz="1600" dirty="0">
              <a:solidFill>
                <a:srgbClr val="56565B"/>
              </a:solidFill>
              <a:latin typeface="Century Gothic" panose="020B0502020202020204" pitchFamily="34" charset="0"/>
            </a:endParaRP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5. Poszerzanie nowych horyzontów, odkrywanie nowych przygód to dla mnie / mojego dziecka</a:t>
            </a:r>
          </a:p>
          <a:p>
            <a:endParaRPr lang="pl-PL" sz="1600" dirty="0">
              <a:solidFill>
                <a:srgbClr val="56565B"/>
              </a:solidFill>
              <a:latin typeface="Century Gothic" panose="020B0502020202020204" pitchFamily="34" charset="0"/>
            </a:endParaRP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5 a. zdecydowanie „coś” fascynującego</a:t>
            </a: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5 b. raczej „coś” fascynującego</a:t>
            </a: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5 c. zdecydowanie nic fascynującego</a:t>
            </a: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5 d. raczej nic fascynującego</a:t>
            </a: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5 e. Nie wiem, trudno powiedzieć</a:t>
            </a:r>
          </a:p>
          <a:p>
            <a:endParaRPr lang="pl-PL" sz="1600" dirty="0">
              <a:solidFill>
                <a:srgbClr val="56565B"/>
              </a:solidFill>
              <a:latin typeface="Century Gothic" panose="020B0502020202020204" pitchFamily="34" charset="0"/>
            </a:endParaRPr>
          </a:p>
          <a:p>
            <a:endParaRPr lang="pl-PL" dirty="0">
              <a:solidFill>
                <a:srgbClr val="56565B"/>
              </a:solidFill>
              <a:latin typeface="Calibri" panose="020F0502020204030204" pitchFamily="34" charset="0"/>
            </a:endParaRPr>
          </a:p>
          <a:p>
            <a:pPr algn="ctr"/>
            <a:endParaRPr lang="pl-PL" dirty="0">
              <a:solidFill>
                <a:srgbClr val="56565B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1683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E8C20CB4-4906-422D-97C8-F7C67643AA40}"/>
              </a:ext>
            </a:extLst>
          </p:cNvPr>
          <p:cNvSpPr/>
          <p:nvPr/>
        </p:nvSpPr>
        <p:spPr>
          <a:xfrm>
            <a:off x="596350" y="1676546"/>
            <a:ext cx="56056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l-PL" dirty="0">
              <a:solidFill>
                <a:srgbClr val="56565B"/>
              </a:solidFill>
              <a:latin typeface="Calibri" panose="020F0502020204030204" pitchFamily="34" charset="0"/>
            </a:endParaRPr>
          </a:p>
          <a:p>
            <a:pPr algn="ctr"/>
            <a:endParaRPr lang="pl-PL" dirty="0">
              <a:solidFill>
                <a:srgbClr val="56565B"/>
              </a:solidFill>
              <a:latin typeface="Calibri" panose="020F0502020204030204" pitchFamily="34" charset="0"/>
            </a:endParaRPr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85BEDE43-214B-40C6-981C-8AA09EF23FEE}"/>
              </a:ext>
            </a:extLst>
          </p:cNvPr>
          <p:cNvSpPr/>
          <p:nvPr/>
        </p:nvSpPr>
        <p:spPr>
          <a:xfrm>
            <a:off x="596349" y="691661"/>
            <a:ext cx="985961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Wybierz odpowiedź, która pierwsza przychodzi Ci do głowy.</a:t>
            </a:r>
          </a:p>
          <a:p>
            <a:endParaRPr lang="pl-PL" sz="1600" dirty="0">
              <a:solidFill>
                <a:srgbClr val="56565B"/>
              </a:solidFill>
              <a:latin typeface="Century Gothic" panose="020B0502020202020204" pitchFamily="34" charset="0"/>
            </a:endParaRP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6. Wodne zmagania z żaglami to dla mnie / mojego dziecka:</a:t>
            </a:r>
          </a:p>
          <a:p>
            <a:endParaRPr lang="pl-PL" sz="1600" dirty="0">
              <a:solidFill>
                <a:srgbClr val="56565B"/>
              </a:solidFill>
              <a:latin typeface="Century Gothic" panose="020B0502020202020204" pitchFamily="34" charset="0"/>
            </a:endParaRP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6 a. pasja, sprawdzony sposób na letni czas</a:t>
            </a: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6 b. coś nowego, co chciałbym spróbować / chciałbym aby moje dziecko spróbowało</a:t>
            </a: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6 c. raczej nic dla mnie / mojego dziecka</a:t>
            </a: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6 d. nie wiem, trudno powiedzieć</a:t>
            </a:r>
          </a:p>
          <a:p>
            <a:endParaRPr lang="pl-PL" sz="1600" dirty="0">
              <a:solidFill>
                <a:srgbClr val="56565B"/>
              </a:solidFill>
              <a:latin typeface="Century Gothic" panose="020B0502020202020204" pitchFamily="34" charset="0"/>
            </a:endParaRPr>
          </a:p>
          <a:p>
            <a:endParaRPr lang="pl-PL" dirty="0">
              <a:solidFill>
                <a:srgbClr val="56565B"/>
              </a:solidFill>
              <a:latin typeface="Calibri" panose="020F0502020204030204" pitchFamily="34" charset="0"/>
            </a:endParaRPr>
          </a:p>
          <a:p>
            <a:pPr algn="ctr"/>
            <a:endParaRPr lang="pl-PL" dirty="0">
              <a:solidFill>
                <a:srgbClr val="56565B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8017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E8C20CB4-4906-422D-97C8-F7C67643AA40}"/>
              </a:ext>
            </a:extLst>
          </p:cNvPr>
          <p:cNvSpPr/>
          <p:nvPr/>
        </p:nvSpPr>
        <p:spPr>
          <a:xfrm>
            <a:off x="596350" y="1676546"/>
            <a:ext cx="56056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l-PL" dirty="0">
              <a:solidFill>
                <a:srgbClr val="56565B"/>
              </a:solidFill>
              <a:latin typeface="Calibri" panose="020F0502020204030204" pitchFamily="34" charset="0"/>
            </a:endParaRPr>
          </a:p>
          <a:p>
            <a:pPr algn="ctr"/>
            <a:endParaRPr lang="pl-PL" dirty="0">
              <a:solidFill>
                <a:srgbClr val="56565B"/>
              </a:solidFill>
              <a:latin typeface="Calibri" panose="020F0502020204030204" pitchFamily="34" charset="0"/>
            </a:endParaRPr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85BEDE43-214B-40C6-981C-8AA09EF23FEE}"/>
              </a:ext>
            </a:extLst>
          </p:cNvPr>
          <p:cNvSpPr/>
          <p:nvPr/>
        </p:nvSpPr>
        <p:spPr>
          <a:xfrm>
            <a:off x="596349" y="691661"/>
            <a:ext cx="9859615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Wybierz odpowiedź, która pierwsza przychodzi Ci do głowy.</a:t>
            </a:r>
          </a:p>
          <a:p>
            <a:endParaRPr lang="pl-PL" sz="1600" dirty="0">
              <a:solidFill>
                <a:srgbClr val="56565B"/>
              </a:solidFill>
              <a:latin typeface="Century Gothic" panose="020B0502020202020204" pitchFamily="34" charset="0"/>
            </a:endParaRP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7. Kulinarne szaleństwa w kuchni to dla mnie / mojego dziecka:</a:t>
            </a:r>
          </a:p>
          <a:p>
            <a:endParaRPr lang="pl-PL" sz="1600" dirty="0">
              <a:solidFill>
                <a:srgbClr val="56565B"/>
              </a:solidFill>
              <a:latin typeface="Century Gothic" panose="020B0502020202020204" pitchFamily="34" charset="0"/>
            </a:endParaRP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7 a. wyzwanie, którego chętnie się podejmę / chętnie podejmie się moje dziecko </a:t>
            </a: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7 b. raczej nie dla mnie / mojego dziecka</a:t>
            </a: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7 c. zdecydowanie nie dla mnie / nie dla mojego dziecka</a:t>
            </a:r>
          </a:p>
          <a:p>
            <a:r>
              <a:rPr lang="pl-PL" sz="1600" dirty="0">
                <a:solidFill>
                  <a:srgbClr val="56565B"/>
                </a:solidFill>
                <a:latin typeface="Century Gothic" panose="020B0502020202020204" pitchFamily="34" charset="0"/>
              </a:rPr>
              <a:t>7 d. nie wiem, trudno powiedzieć</a:t>
            </a:r>
          </a:p>
          <a:p>
            <a:endParaRPr lang="pl-PL" dirty="0">
              <a:solidFill>
                <a:srgbClr val="56565B"/>
              </a:solidFill>
              <a:latin typeface="Calibri" panose="020F0502020204030204" pitchFamily="34" charset="0"/>
            </a:endParaRPr>
          </a:p>
          <a:p>
            <a:pPr algn="ctr"/>
            <a:endParaRPr lang="pl-PL" dirty="0">
              <a:solidFill>
                <a:srgbClr val="56565B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9499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Health Fitness 16x9">
  <a:themeElements>
    <a:clrScheme name="HealthFitness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87A91B"/>
      </a:accent1>
      <a:accent2>
        <a:srgbClr val="FBCE11"/>
      </a:accent2>
      <a:accent3>
        <a:srgbClr val="446ED8"/>
      </a:accent3>
      <a:accent4>
        <a:srgbClr val="9D22E2"/>
      </a:accent4>
      <a:accent5>
        <a:srgbClr val="FE9E00"/>
      </a:accent5>
      <a:accent6>
        <a:srgbClr val="DF5327"/>
      </a:accent6>
      <a:hlink>
        <a:srgbClr val="446ED8"/>
      </a:hlink>
      <a:folHlink>
        <a:srgbClr val="828282"/>
      </a:folHlink>
    </a:clrScheme>
    <a:fontScheme name="Calibri Light">
      <a:majorFont>
        <a:latin typeface="Calibri Light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15_4109default" id="{E728D685-11FC-4812-BA85-57AC6F9C9F40}" vid="{BC4E008B-95FF-4815-904E-143A8EDFC1D4}"/>
    </a:ext>
  </a:extLst>
</a:theme>
</file>

<file path=ppt/theme/theme2.xml><?xml version="1.0" encoding="utf-8"?>
<a:theme xmlns:a="http://schemas.openxmlformats.org/drawingml/2006/main" name="Office Theme">
  <a:themeElements>
    <a:clrScheme name="HealthFitness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87A91B"/>
      </a:accent1>
      <a:accent2>
        <a:srgbClr val="FBCE11"/>
      </a:accent2>
      <a:accent3>
        <a:srgbClr val="446ED8"/>
      </a:accent3>
      <a:accent4>
        <a:srgbClr val="9D22E2"/>
      </a:accent4>
      <a:accent5>
        <a:srgbClr val="FE9E00"/>
      </a:accent5>
      <a:accent6>
        <a:srgbClr val="DF5327"/>
      </a:accent6>
      <a:hlink>
        <a:srgbClr val="446ED8"/>
      </a:hlink>
      <a:folHlink>
        <a:srgbClr val="828282"/>
      </a:folHlink>
    </a:clrScheme>
    <a:fontScheme name="Calibri Light">
      <a:majorFont>
        <a:latin typeface="Calibri Light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HealthFitness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87A91B"/>
      </a:accent1>
      <a:accent2>
        <a:srgbClr val="FBCE11"/>
      </a:accent2>
      <a:accent3>
        <a:srgbClr val="446ED8"/>
      </a:accent3>
      <a:accent4>
        <a:srgbClr val="9D22E2"/>
      </a:accent4>
      <a:accent5>
        <a:srgbClr val="FE9E00"/>
      </a:accent5>
      <a:accent6>
        <a:srgbClr val="DF5327"/>
      </a:accent6>
      <a:hlink>
        <a:srgbClr val="446ED8"/>
      </a:hlink>
      <a:folHlink>
        <a:srgbClr val="828282"/>
      </a:folHlink>
    </a:clrScheme>
    <a:fontScheme name="Calibri Light">
      <a:majorFont>
        <a:latin typeface="Calibri Light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FE382D75-6DC6-4908-8B05-64D061C4B19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Prezentacja Zdrowie i sprawność fizyczna (panoramiczna)</Template>
  <TotalTime>0</TotalTime>
  <Words>746</Words>
  <Application>Microsoft Office PowerPoint</Application>
  <PresentationFormat>Panoramiczny</PresentationFormat>
  <Paragraphs>131</Paragraphs>
  <Slides>14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Century Gothic</vt:lpstr>
      <vt:lpstr>Health Fitness 16x9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2017-02-25T10:05:06Z</dcterms:created>
  <dcterms:modified xsi:type="dcterms:W3CDTF">2018-02-28T16:54:21Z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TC029223919991</vt:lpwstr>
  </property>
</Properties>
</file>